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2261051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2548204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40691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40041035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6807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1131101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3003674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297295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2688919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5D488-3910-4348-B736-7B119B2FB4F1}" type="datetimeFigureOut">
              <a:rPr lang="en-IN" smtClean="0"/>
              <a:t>15-04-2023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3144984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35D488-3910-4348-B736-7B119B2FB4F1}" type="datetimeFigureOut">
              <a:rPr lang="en-IN" smtClean="0"/>
              <a:t>15-04-2023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133556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35D488-3910-4348-B736-7B119B2FB4F1}" type="datetimeFigureOut">
              <a:rPr lang="en-IN" smtClean="0"/>
              <a:t>15-04-2023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410140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35D488-3910-4348-B736-7B119B2FB4F1}" type="datetimeFigureOut">
              <a:rPr lang="en-IN" smtClean="0"/>
              <a:t>15-04-2023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1959235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35D488-3910-4348-B736-7B119B2FB4F1}" type="datetimeFigureOut">
              <a:rPr lang="en-IN" smtClean="0"/>
              <a:t>15-04-2023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1243806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35D488-3910-4348-B736-7B119B2FB4F1}" type="datetimeFigureOut">
              <a:rPr lang="en-IN" smtClean="0"/>
              <a:t>15-04-2023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781515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35D488-3910-4348-B736-7B119B2FB4F1}" type="datetimeFigureOut">
              <a:rPr lang="en-IN" smtClean="0"/>
              <a:t>15-04-2023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EDDD744-32C5-4143-B8AB-A3B06E20924E}" type="slidenum">
              <a:rPr lang="en-IN" smtClean="0"/>
              <a:t>‹#›</a:t>
            </a:fld>
            <a:endParaRPr lang="en-IN"/>
          </a:p>
        </p:txBody>
      </p:sp>
    </p:spTree>
    <p:extLst>
      <p:ext uri="{BB962C8B-B14F-4D97-AF65-F5344CB8AC3E}">
        <p14:creationId xmlns:p14="http://schemas.microsoft.com/office/powerpoint/2010/main" val="1579123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35D488-3910-4348-B736-7B119B2FB4F1}" type="datetimeFigureOut">
              <a:rPr lang="en-IN" smtClean="0"/>
              <a:t>15-04-2023</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EDDD744-32C5-4143-B8AB-A3B06E20924E}" type="slidenum">
              <a:rPr lang="en-IN" smtClean="0"/>
              <a:t>‹#›</a:t>
            </a:fld>
            <a:endParaRPr lang="en-IN"/>
          </a:p>
        </p:txBody>
      </p:sp>
    </p:spTree>
    <p:extLst>
      <p:ext uri="{BB962C8B-B14F-4D97-AF65-F5344CB8AC3E}">
        <p14:creationId xmlns:p14="http://schemas.microsoft.com/office/powerpoint/2010/main" val="239431277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byjus.com/chemistry/condensation-polymerization/"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byjus.com/physics/renewable-energy/"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2489A-7A6A-515B-72B2-8CB2BA972687}"/>
              </a:ext>
            </a:extLst>
          </p:cNvPr>
          <p:cNvSpPr>
            <a:spLocks noGrp="1"/>
          </p:cNvSpPr>
          <p:nvPr>
            <p:ph type="title"/>
          </p:nvPr>
        </p:nvSpPr>
        <p:spPr>
          <a:xfrm>
            <a:off x="707856" y="770646"/>
            <a:ext cx="8900380" cy="1134353"/>
          </a:xfrm>
        </p:spPr>
        <p:txBody>
          <a:bodyPr>
            <a:normAutofit/>
          </a:bodyPr>
          <a:lstStyle/>
          <a:p>
            <a:r>
              <a:rPr lang="en-US" sz="4800" dirty="0"/>
              <a:t>INTRODUCTION OF SILICONES</a:t>
            </a:r>
            <a:endParaRPr lang="en-IN" sz="4800" dirty="0"/>
          </a:p>
        </p:txBody>
      </p:sp>
      <p:sp>
        <p:nvSpPr>
          <p:cNvPr id="3" name="Subtitle 2">
            <a:extLst>
              <a:ext uri="{FF2B5EF4-FFF2-40B4-BE49-F238E27FC236}">
                <a16:creationId xmlns:a16="http://schemas.microsoft.com/office/drawing/2014/main" id="{BDD6810B-DA40-971B-DE99-D6146C925D10}"/>
              </a:ext>
            </a:extLst>
          </p:cNvPr>
          <p:cNvSpPr>
            <a:spLocks noGrp="1"/>
          </p:cNvSpPr>
          <p:nvPr>
            <p:ph idx="1"/>
          </p:nvPr>
        </p:nvSpPr>
        <p:spPr>
          <a:xfrm>
            <a:off x="6344529" y="4806465"/>
            <a:ext cx="3793587" cy="1280889"/>
          </a:xfrm>
        </p:spPr>
        <p:txBody>
          <a:bodyPr>
            <a:normAutofit lnSpcReduction="10000"/>
          </a:bodyPr>
          <a:lstStyle/>
          <a:p>
            <a:pPr marL="0" indent="0">
              <a:buNone/>
            </a:pPr>
            <a:r>
              <a:rPr lang="en-US" sz="3600" dirty="0">
                <a:solidFill>
                  <a:schemeClr val="tx1"/>
                </a:solidFill>
              </a:rPr>
              <a:t>BY</a:t>
            </a:r>
          </a:p>
          <a:p>
            <a:pPr marL="0" indent="0">
              <a:buNone/>
            </a:pPr>
            <a:r>
              <a:rPr lang="en-US" sz="3600" dirty="0">
                <a:solidFill>
                  <a:schemeClr val="tx1"/>
                </a:solidFill>
              </a:rPr>
              <a:t>K RAVI TEJA</a:t>
            </a:r>
            <a:endParaRPr lang="en-IN" sz="3600" dirty="0">
              <a:solidFill>
                <a:schemeClr val="tx1"/>
              </a:solidFill>
            </a:endParaRPr>
          </a:p>
        </p:txBody>
      </p:sp>
    </p:spTree>
    <p:extLst>
      <p:ext uri="{BB962C8B-B14F-4D97-AF65-F5344CB8AC3E}">
        <p14:creationId xmlns:p14="http://schemas.microsoft.com/office/powerpoint/2010/main" val="79040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C0DAA-3A7D-B4F9-58D3-9E761BA81565}"/>
              </a:ext>
            </a:extLst>
          </p:cNvPr>
          <p:cNvSpPr>
            <a:spLocks noGrp="1"/>
          </p:cNvSpPr>
          <p:nvPr>
            <p:ph type="title"/>
          </p:nvPr>
        </p:nvSpPr>
        <p:spPr/>
        <p:txBody>
          <a:bodyPr>
            <a:normAutofit/>
          </a:bodyPr>
          <a:lstStyle/>
          <a:p>
            <a:r>
              <a:rPr lang="en-US" sz="4800" dirty="0">
                <a:solidFill>
                  <a:srgbClr val="D60093"/>
                </a:solidFill>
              </a:rPr>
              <a:t>SILICONES</a:t>
            </a:r>
            <a:endParaRPr lang="en-IN" sz="4800" dirty="0">
              <a:solidFill>
                <a:srgbClr val="D60093"/>
              </a:solidFill>
            </a:endParaRPr>
          </a:p>
        </p:txBody>
      </p:sp>
      <p:sp>
        <p:nvSpPr>
          <p:cNvPr id="4" name="TextBox 3">
            <a:extLst>
              <a:ext uri="{FF2B5EF4-FFF2-40B4-BE49-F238E27FC236}">
                <a16:creationId xmlns:a16="http://schemas.microsoft.com/office/drawing/2014/main" id="{9D41E024-DFC6-DD05-BB8D-4C35F53AD3B3}"/>
              </a:ext>
            </a:extLst>
          </p:cNvPr>
          <p:cNvSpPr txBox="1"/>
          <p:nvPr/>
        </p:nvSpPr>
        <p:spPr>
          <a:xfrm>
            <a:off x="1135965" y="1664961"/>
            <a:ext cx="8911686" cy="1477328"/>
          </a:xfrm>
          <a:prstGeom prst="rect">
            <a:avLst/>
          </a:prstGeom>
          <a:noFill/>
        </p:spPr>
        <p:txBody>
          <a:bodyPr wrap="square">
            <a:spAutoFit/>
          </a:bodyPr>
          <a:lstStyle/>
          <a:p>
            <a:pPr algn="l"/>
            <a:r>
              <a:rPr lang="en-US" b="0" i="0" dirty="0">
                <a:solidFill>
                  <a:srgbClr val="813588"/>
                </a:solidFill>
                <a:effectLst/>
                <a:latin typeface="Roboto" panose="02000000000000000000" pitchFamily="2" charset="0"/>
              </a:rPr>
              <a:t>What are Silicones?</a:t>
            </a:r>
          </a:p>
          <a:p>
            <a:pPr algn="l"/>
            <a:r>
              <a:rPr lang="en-US" b="0" i="0" dirty="0">
                <a:solidFill>
                  <a:srgbClr val="002060"/>
                </a:solidFill>
                <a:effectLst/>
                <a:latin typeface="Roboto" panose="02000000000000000000" pitchFamily="2" charset="0"/>
              </a:rPr>
              <a:t>Silicones are polymers that are also known by the name </a:t>
            </a:r>
            <a:r>
              <a:rPr lang="en-US" b="0" i="0" dirty="0" err="1">
                <a:solidFill>
                  <a:srgbClr val="002060"/>
                </a:solidFill>
                <a:effectLst/>
                <a:latin typeface="Roboto" panose="02000000000000000000" pitchFamily="2" charset="0"/>
              </a:rPr>
              <a:t>polysiloxanes</a:t>
            </a:r>
            <a:r>
              <a:rPr lang="en-US" b="0" i="0" dirty="0">
                <a:solidFill>
                  <a:srgbClr val="002060"/>
                </a:solidFill>
                <a:effectLst/>
                <a:latin typeface="Roboto" panose="02000000000000000000" pitchFamily="2" charset="0"/>
              </a:rPr>
              <a:t>. These are the polymers that involve any inert, synthetic compound made up of iterative units of siloxane. It is a chain of alternating oxygen and silicon atoms that are frequently combined with hydrogen and carbon.</a:t>
            </a:r>
          </a:p>
        </p:txBody>
      </p:sp>
      <p:pic>
        <p:nvPicPr>
          <p:cNvPr id="1026" name="Picture 2" descr="Silicones">
            <a:extLst>
              <a:ext uri="{FF2B5EF4-FFF2-40B4-BE49-F238E27FC236}">
                <a16:creationId xmlns:a16="http://schemas.microsoft.com/office/drawing/2014/main" id="{E54B3D19-5B7A-757D-AA0B-5DB2EA422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5998" y="3307743"/>
            <a:ext cx="7299339" cy="294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3032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71185-1177-E757-D6E5-BA708CA5249A}"/>
              </a:ext>
            </a:extLst>
          </p:cNvPr>
          <p:cNvSpPr>
            <a:spLocks noGrp="1"/>
          </p:cNvSpPr>
          <p:nvPr>
            <p:ph type="title"/>
          </p:nvPr>
        </p:nvSpPr>
        <p:spPr/>
        <p:txBody>
          <a:bodyPr>
            <a:normAutofit/>
          </a:bodyPr>
          <a:lstStyle/>
          <a:p>
            <a:r>
              <a:rPr lang="en-US" sz="4800" dirty="0">
                <a:solidFill>
                  <a:srgbClr val="D60093"/>
                </a:solidFill>
              </a:rPr>
              <a:t>Properties of silicones</a:t>
            </a:r>
            <a:endParaRPr lang="en-IN" sz="4800" dirty="0">
              <a:solidFill>
                <a:srgbClr val="D60093"/>
              </a:solidFill>
            </a:endParaRPr>
          </a:p>
        </p:txBody>
      </p:sp>
      <p:sp>
        <p:nvSpPr>
          <p:cNvPr id="4" name="TextBox 3">
            <a:extLst>
              <a:ext uri="{FF2B5EF4-FFF2-40B4-BE49-F238E27FC236}">
                <a16:creationId xmlns:a16="http://schemas.microsoft.com/office/drawing/2014/main" id="{93F4B181-2083-0051-43D3-0A96FD188585}"/>
              </a:ext>
            </a:extLst>
          </p:cNvPr>
          <p:cNvSpPr txBox="1"/>
          <p:nvPr/>
        </p:nvSpPr>
        <p:spPr>
          <a:xfrm>
            <a:off x="677334" y="1696221"/>
            <a:ext cx="7610621" cy="2308324"/>
          </a:xfrm>
          <a:prstGeom prst="rect">
            <a:avLst/>
          </a:prstGeom>
          <a:noFill/>
        </p:spPr>
        <p:txBody>
          <a:bodyPr wrap="square">
            <a:spAutoFit/>
          </a:bodyPr>
          <a:lstStyle/>
          <a:p>
            <a:pPr algn="l"/>
            <a:r>
              <a:rPr lang="en-US" b="0" i="0" dirty="0">
                <a:solidFill>
                  <a:srgbClr val="002060"/>
                </a:solidFill>
                <a:effectLst/>
                <a:latin typeface="Roboto" panose="02000000000000000000" pitchFamily="2" charset="0"/>
              </a:rPr>
              <a:t>Some of the common properties of silicones are as follows;</a:t>
            </a:r>
          </a:p>
          <a:p>
            <a:pPr algn="l">
              <a:buFont typeface="Arial" panose="020B0604020202020204" pitchFamily="34" charset="0"/>
              <a:buChar char="•"/>
            </a:pPr>
            <a:r>
              <a:rPr lang="en-US" b="0" i="0" dirty="0">
                <a:solidFill>
                  <a:srgbClr val="002060"/>
                </a:solidFill>
                <a:effectLst/>
                <a:latin typeface="Roboto" panose="02000000000000000000" pitchFamily="2" charset="0"/>
              </a:rPr>
              <a:t>Silicones have low thermal conductivity and chemical reactivity.</a:t>
            </a:r>
          </a:p>
          <a:p>
            <a:pPr algn="l">
              <a:buFont typeface="Arial" panose="020B0604020202020204" pitchFamily="34" charset="0"/>
              <a:buChar char="•"/>
            </a:pPr>
            <a:r>
              <a:rPr lang="en-US" b="0" i="0" dirty="0">
                <a:solidFill>
                  <a:srgbClr val="002060"/>
                </a:solidFill>
                <a:effectLst/>
                <a:latin typeface="Roboto" panose="02000000000000000000" pitchFamily="2" charset="0"/>
              </a:rPr>
              <a:t>Their toxicity is also low.</a:t>
            </a:r>
          </a:p>
          <a:p>
            <a:pPr algn="l">
              <a:buFont typeface="Arial" panose="020B0604020202020204" pitchFamily="34" charset="0"/>
              <a:buChar char="•"/>
            </a:pPr>
            <a:r>
              <a:rPr lang="en-US" b="0" i="0" dirty="0">
                <a:solidFill>
                  <a:srgbClr val="002060"/>
                </a:solidFill>
                <a:effectLst/>
                <a:latin typeface="Roboto" panose="02000000000000000000" pitchFamily="2" charset="0"/>
              </a:rPr>
              <a:t>It can repel water and form watertight seals.</a:t>
            </a:r>
          </a:p>
          <a:p>
            <a:pPr algn="l">
              <a:buFont typeface="Arial" panose="020B0604020202020204" pitchFamily="34" charset="0"/>
              <a:buChar char="•"/>
            </a:pPr>
            <a:r>
              <a:rPr lang="en-US" b="0" i="0" dirty="0">
                <a:solidFill>
                  <a:srgbClr val="002060"/>
                </a:solidFill>
                <a:effectLst/>
                <a:latin typeface="Roboto" panose="02000000000000000000" pitchFamily="2" charset="0"/>
              </a:rPr>
              <a:t>Has high resistance to oxygen, ozone, and ultraviolet (UV) light.</a:t>
            </a:r>
          </a:p>
          <a:p>
            <a:pPr algn="l">
              <a:buFont typeface="Arial" panose="020B0604020202020204" pitchFamily="34" charset="0"/>
              <a:buChar char="•"/>
            </a:pPr>
            <a:r>
              <a:rPr lang="en-US" b="0" i="0" dirty="0">
                <a:solidFill>
                  <a:srgbClr val="002060"/>
                </a:solidFill>
                <a:effectLst/>
                <a:latin typeface="Roboto" panose="02000000000000000000" pitchFamily="2" charset="0"/>
              </a:rPr>
              <a:t>Has both electrically insulative and conductive properties.</a:t>
            </a:r>
          </a:p>
          <a:p>
            <a:pPr algn="l">
              <a:buFont typeface="Arial" panose="020B0604020202020204" pitchFamily="34" charset="0"/>
              <a:buChar char="•"/>
            </a:pPr>
            <a:r>
              <a:rPr lang="en-US" b="0" i="0" dirty="0">
                <a:solidFill>
                  <a:srgbClr val="002060"/>
                </a:solidFill>
                <a:effectLst/>
                <a:latin typeface="Roboto" panose="02000000000000000000" pitchFamily="2" charset="0"/>
              </a:rPr>
              <a:t>High gas permeability and high thermal stability</a:t>
            </a:r>
          </a:p>
          <a:p>
            <a:pPr algn="l">
              <a:buFont typeface="Arial" panose="020B0604020202020204" pitchFamily="34" charset="0"/>
              <a:buChar char="•"/>
            </a:pPr>
            <a:r>
              <a:rPr lang="en-US" b="0" i="0" dirty="0">
                <a:solidFill>
                  <a:srgbClr val="002060"/>
                </a:solidFill>
                <a:effectLst/>
                <a:latin typeface="Roboto" panose="02000000000000000000" pitchFamily="2" charset="0"/>
              </a:rPr>
              <a:t>Superior solvents for organic compounds</a:t>
            </a:r>
            <a:r>
              <a:rPr lang="en-US" b="0" i="0" dirty="0">
                <a:solidFill>
                  <a:srgbClr val="333333"/>
                </a:solidFill>
                <a:effectLst/>
                <a:latin typeface="Roboto" panose="02000000000000000000" pitchFamily="2" charset="0"/>
              </a:rPr>
              <a:t>.</a:t>
            </a:r>
          </a:p>
        </p:txBody>
      </p:sp>
      <p:sp>
        <p:nvSpPr>
          <p:cNvPr id="6" name="TextBox 5">
            <a:extLst>
              <a:ext uri="{FF2B5EF4-FFF2-40B4-BE49-F238E27FC236}">
                <a16:creationId xmlns:a16="http://schemas.microsoft.com/office/drawing/2014/main" id="{C5595AF1-683C-AB58-D24B-785E72BFC609}"/>
              </a:ext>
            </a:extLst>
          </p:cNvPr>
          <p:cNvSpPr txBox="1"/>
          <p:nvPr/>
        </p:nvSpPr>
        <p:spPr>
          <a:xfrm>
            <a:off x="701952" y="4284616"/>
            <a:ext cx="7754814" cy="1754326"/>
          </a:xfrm>
          <a:prstGeom prst="rect">
            <a:avLst/>
          </a:prstGeom>
          <a:noFill/>
        </p:spPr>
        <p:txBody>
          <a:bodyPr wrap="square">
            <a:spAutoFit/>
          </a:bodyPr>
          <a:lstStyle/>
          <a:p>
            <a:r>
              <a:rPr lang="en-US" b="0" i="0" dirty="0">
                <a:solidFill>
                  <a:srgbClr val="002060"/>
                </a:solidFill>
                <a:effectLst/>
                <a:latin typeface="Roboto" panose="02000000000000000000" pitchFamily="2" charset="0"/>
              </a:rPr>
              <a:t>If silicone is burned in presence of oxygen, solid silica (silicon dioxide, SiO</a:t>
            </a:r>
            <a:r>
              <a:rPr lang="en-US" b="0" i="0" baseline="-25000" dirty="0">
                <a:solidFill>
                  <a:srgbClr val="002060"/>
                </a:solidFill>
                <a:effectLst/>
                <a:latin typeface="Roboto" panose="02000000000000000000" pitchFamily="2" charset="0"/>
              </a:rPr>
              <a:t>2</a:t>
            </a:r>
            <a:r>
              <a:rPr lang="en-US" b="0" i="0" dirty="0">
                <a:solidFill>
                  <a:srgbClr val="002060"/>
                </a:solidFill>
                <a:effectLst/>
                <a:latin typeface="Roboto" panose="02000000000000000000" pitchFamily="2" charset="0"/>
              </a:rPr>
              <a:t>) is formed as a white powder as </a:t>
            </a:r>
            <a:r>
              <a:rPr lang="en-US" b="0" i="0" dirty="0" err="1">
                <a:solidFill>
                  <a:srgbClr val="002060"/>
                </a:solidFill>
                <a:effectLst/>
                <a:latin typeface="Roboto" panose="02000000000000000000" pitchFamily="2" charset="0"/>
              </a:rPr>
              <a:t>weIf</a:t>
            </a:r>
            <a:r>
              <a:rPr lang="en-US" b="0" i="0" dirty="0">
                <a:solidFill>
                  <a:srgbClr val="002060"/>
                </a:solidFill>
                <a:effectLst/>
                <a:latin typeface="Roboto" panose="02000000000000000000" pitchFamily="2" charset="0"/>
              </a:rPr>
              <a:t> silicone is burned in presence of oxygen, solid silica (silicon dioxide, SiO2) is formed as a white powder as well as char and various gases. This white powder is often called silica </a:t>
            </a:r>
            <a:r>
              <a:rPr lang="en-US" b="0" i="0" dirty="0" err="1">
                <a:solidFill>
                  <a:srgbClr val="002060"/>
                </a:solidFill>
                <a:effectLst/>
                <a:latin typeface="Roboto" panose="02000000000000000000" pitchFamily="2" charset="0"/>
              </a:rPr>
              <a:t>fumel</a:t>
            </a:r>
            <a:r>
              <a:rPr lang="en-US" b="0" i="0" dirty="0">
                <a:solidFill>
                  <a:srgbClr val="002060"/>
                </a:solidFill>
                <a:effectLst/>
                <a:latin typeface="Roboto" panose="02000000000000000000" pitchFamily="2" charset="0"/>
              </a:rPr>
              <a:t> as char and various gases. This white powder is often called silica fume</a:t>
            </a:r>
            <a:endParaRPr lang="en-IN" dirty="0">
              <a:solidFill>
                <a:srgbClr val="002060"/>
              </a:solidFill>
            </a:endParaRPr>
          </a:p>
        </p:txBody>
      </p:sp>
    </p:spTree>
    <p:extLst>
      <p:ext uri="{BB962C8B-B14F-4D97-AF65-F5344CB8AC3E}">
        <p14:creationId xmlns:p14="http://schemas.microsoft.com/office/powerpoint/2010/main" val="38893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41FA0-3922-1791-D3B3-B306D39BEBA2}"/>
              </a:ext>
            </a:extLst>
          </p:cNvPr>
          <p:cNvSpPr>
            <a:spLocks noGrp="1"/>
          </p:cNvSpPr>
          <p:nvPr>
            <p:ph type="title"/>
          </p:nvPr>
        </p:nvSpPr>
        <p:spPr/>
        <p:txBody>
          <a:bodyPr>
            <a:normAutofit/>
          </a:bodyPr>
          <a:lstStyle/>
          <a:p>
            <a:r>
              <a:rPr lang="en-US" sz="4800" dirty="0">
                <a:solidFill>
                  <a:srgbClr val="D60093"/>
                </a:solidFill>
              </a:rPr>
              <a:t>Preparation of silicones</a:t>
            </a:r>
            <a:endParaRPr lang="en-IN" sz="4800" dirty="0">
              <a:solidFill>
                <a:srgbClr val="D60093"/>
              </a:solidFill>
            </a:endParaRPr>
          </a:p>
        </p:txBody>
      </p:sp>
      <p:sp>
        <p:nvSpPr>
          <p:cNvPr id="4" name="TextBox 3">
            <a:extLst>
              <a:ext uri="{FF2B5EF4-FFF2-40B4-BE49-F238E27FC236}">
                <a16:creationId xmlns:a16="http://schemas.microsoft.com/office/drawing/2014/main" id="{C9484882-4FD5-E6AB-52C1-5C3C9DDBC62D}"/>
              </a:ext>
            </a:extLst>
          </p:cNvPr>
          <p:cNvSpPr txBox="1"/>
          <p:nvPr/>
        </p:nvSpPr>
        <p:spPr>
          <a:xfrm>
            <a:off x="762594" y="2065279"/>
            <a:ext cx="9566030" cy="2862322"/>
          </a:xfrm>
          <a:prstGeom prst="rect">
            <a:avLst/>
          </a:prstGeom>
          <a:noFill/>
        </p:spPr>
        <p:txBody>
          <a:bodyPr wrap="square">
            <a:spAutoFit/>
          </a:bodyPr>
          <a:lstStyle/>
          <a:p>
            <a:pPr algn="l"/>
            <a:r>
              <a:rPr lang="en-IN" b="0" i="0" dirty="0">
                <a:solidFill>
                  <a:srgbClr val="002060"/>
                </a:solidFill>
                <a:effectLst/>
                <a:latin typeface="Roboto" panose="02000000000000000000" pitchFamily="2" charset="0"/>
              </a:rPr>
              <a:t>Silicones are usually prepared from pure silicon that is obtained by the reduction of silicon dioxide (silica) in the form of sand with carbon at high temperatures:</a:t>
            </a:r>
          </a:p>
          <a:p>
            <a:pPr algn="l"/>
            <a:r>
              <a:rPr lang="en-IN" b="0" i="0" dirty="0">
                <a:solidFill>
                  <a:srgbClr val="002060"/>
                </a:solidFill>
                <a:effectLst/>
                <a:latin typeface="Roboto" panose="02000000000000000000" pitchFamily="2" charset="0"/>
              </a:rPr>
              <a:t>SiO</a:t>
            </a:r>
            <a:r>
              <a:rPr lang="en-IN" b="0" i="0" baseline="-25000" dirty="0">
                <a:solidFill>
                  <a:srgbClr val="002060"/>
                </a:solidFill>
                <a:effectLst/>
                <a:latin typeface="Roboto" panose="02000000000000000000" pitchFamily="2" charset="0"/>
              </a:rPr>
              <a:t>2</a:t>
            </a:r>
            <a:r>
              <a:rPr lang="en-IN" b="0" i="0" dirty="0">
                <a:solidFill>
                  <a:srgbClr val="002060"/>
                </a:solidFill>
                <a:effectLst/>
                <a:latin typeface="Roboto" panose="02000000000000000000" pitchFamily="2" charset="0"/>
              </a:rPr>
              <a:t>(s) + 2C(s) → Si(s) + 2CO(g)</a:t>
            </a:r>
          </a:p>
          <a:p>
            <a:pPr algn="l"/>
            <a:r>
              <a:rPr lang="en-IN" b="0" i="0" dirty="0">
                <a:solidFill>
                  <a:srgbClr val="002060"/>
                </a:solidFill>
                <a:effectLst/>
                <a:latin typeface="Roboto" panose="02000000000000000000" pitchFamily="2" charset="0"/>
              </a:rPr>
              <a:t>Generally, silicones are produced from silicon in three stages:</a:t>
            </a:r>
          </a:p>
          <a:p>
            <a:pPr algn="l"/>
            <a:r>
              <a:rPr lang="en-IN" b="0" i="0" dirty="0">
                <a:solidFill>
                  <a:srgbClr val="002060"/>
                </a:solidFill>
                <a:effectLst/>
                <a:latin typeface="Roboto" panose="02000000000000000000" pitchFamily="2" charset="0"/>
              </a:rPr>
              <a:t>a) Synthesis of chlorosilanes</a:t>
            </a:r>
            <a:br>
              <a:rPr lang="en-IN" b="0" i="0" dirty="0">
                <a:solidFill>
                  <a:srgbClr val="002060"/>
                </a:solidFill>
                <a:effectLst/>
                <a:latin typeface="Roboto" panose="02000000000000000000" pitchFamily="2" charset="0"/>
              </a:rPr>
            </a:br>
            <a:r>
              <a:rPr lang="en-IN" b="0" i="0" dirty="0">
                <a:solidFill>
                  <a:srgbClr val="002060"/>
                </a:solidFill>
                <a:effectLst/>
                <a:latin typeface="Roboto" panose="02000000000000000000" pitchFamily="2" charset="0"/>
              </a:rPr>
              <a:t>b) Hydrolysis of chlorosilanes</a:t>
            </a:r>
            <a:br>
              <a:rPr lang="en-IN" b="0" i="0" dirty="0">
                <a:solidFill>
                  <a:srgbClr val="002060"/>
                </a:solidFill>
                <a:effectLst/>
                <a:latin typeface="Roboto" panose="02000000000000000000" pitchFamily="2" charset="0"/>
              </a:rPr>
            </a:br>
            <a:r>
              <a:rPr lang="en-IN" b="0" i="0" dirty="0">
                <a:solidFill>
                  <a:srgbClr val="002060"/>
                </a:solidFill>
                <a:effectLst/>
                <a:latin typeface="Roboto" panose="02000000000000000000" pitchFamily="2" charset="0"/>
              </a:rPr>
              <a:t>c) </a:t>
            </a:r>
            <a:r>
              <a:rPr lang="en-IN" b="0" i="0" u="none" strike="noStrike" dirty="0">
                <a:solidFill>
                  <a:srgbClr val="002060"/>
                </a:solidFill>
                <a:effectLst/>
                <a:latin typeface="Roboto" panose="02000000000000000000" pitchFamily="2" charset="0"/>
                <a:hlinkClick r:id="rId2">
                  <a:extLst>
                    <a:ext uri="{A12FA001-AC4F-418D-AE19-62706E023703}">
                      <ahyp:hlinkClr xmlns:ahyp="http://schemas.microsoft.com/office/drawing/2018/hyperlinkcolor" val="tx"/>
                    </a:ext>
                  </a:extLst>
                </a:hlinkClick>
              </a:rPr>
              <a:t>Condensation polymerization</a:t>
            </a:r>
            <a:endParaRPr lang="en-IN" b="0" i="0" dirty="0">
              <a:solidFill>
                <a:srgbClr val="002060"/>
              </a:solidFill>
              <a:effectLst/>
              <a:latin typeface="Roboto" panose="02000000000000000000" pitchFamily="2" charset="0"/>
            </a:endParaRPr>
          </a:p>
          <a:p>
            <a:pPr algn="l"/>
            <a:r>
              <a:rPr lang="en-IN" b="0" i="0" dirty="0">
                <a:solidFill>
                  <a:srgbClr val="002060"/>
                </a:solidFill>
                <a:effectLst/>
                <a:latin typeface="Roboto" panose="02000000000000000000" pitchFamily="2" charset="0"/>
              </a:rPr>
              <a:t>When silicone is burned in the presence of oxygen, solid silica (silicon dioxide, SiO2) white powder, char, and various gases. The readily dispersed powder is sometimes called silica fume.</a:t>
            </a:r>
          </a:p>
        </p:txBody>
      </p:sp>
    </p:spTree>
    <p:extLst>
      <p:ext uri="{BB962C8B-B14F-4D97-AF65-F5344CB8AC3E}">
        <p14:creationId xmlns:p14="http://schemas.microsoft.com/office/powerpoint/2010/main" val="230303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6E2BC-4DAC-7DA8-AEF4-A527F9EB6B27}"/>
              </a:ext>
            </a:extLst>
          </p:cNvPr>
          <p:cNvSpPr>
            <a:spLocks noGrp="1"/>
          </p:cNvSpPr>
          <p:nvPr>
            <p:ph type="title"/>
          </p:nvPr>
        </p:nvSpPr>
        <p:spPr/>
        <p:txBody>
          <a:bodyPr>
            <a:normAutofit/>
          </a:bodyPr>
          <a:lstStyle/>
          <a:p>
            <a:r>
              <a:rPr lang="en-US" sz="4800" dirty="0">
                <a:solidFill>
                  <a:srgbClr val="D60093"/>
                </a:solidFill>
              </a:rPr>
              <a:t>Applications of silicones</a:t>
            </a:r>
            <a:endParaRPr lang="en-IN" sz="4800" dirty="0">
              <a:solidFill>
                <a:srgbClr val="D60093"/>
              </a:solidFill>
            </a:endParaRPr>
          </a:p>
        </p:txBody>
      </p:sp>
      <p:sp>
        <p:nvSpPr>
          <p:cNvPr id="4" name="TextBox 3">
            <a:extLst>
              <a:ext uri="{FF2B5EF4-FFF2-40B4-BE49-F238E27FC236}">
                <a16:creationId xmlns:a16="http://schemas.microsoft.com/office/drawing/2014/main" id="{08BF499C-0845-1F3E-ABE4-FE4DAB7083AB}"/>
              </a:ext>
            </a:extLst>
          </p:cNvPr>
          <p:cNvSpPr txBox="1"/>
          <p:nvPr/>
        </p:nvSpPr>
        <p:spPr>
          <a:xfrm>
            <a:off x="742542" y="1930400"/>
            <a:ext cx="8911686" cy="4247317"/>
          </a:xfrm>
          <a:prstGeom prst="rect">
            <a:avLst/>
          </a:prstGeom>
          <a:noFill/>
        </p:spPr>
        <p:txBody>
          <a:bodyPr wrap="square">
            <a:spAutoFit/>
          </a:bodyPr>
          <a:lstStyle/>
          <a:p>
            <a:r>
              <a:rPr lang="en-US" b="0" i="0" dirty="0">
                <a:solidFill>
                  <a:srgbClr val="002060"/>
                </a:solidFill>
                <a:effectLst/>
                <a:latin typeface="Roboto" panose="02000000000000000000" pitchFamily="2" charset="0"/>
              </a:rPr>
              <a:t>Silicones can acquire many forms from liquids to solids that allow engineers, inventors, and companies to use them as a key component in various industrial applications. It is their versatile quality that makes silicones an essential ingredient in products that make our lives better, whether as rubbers, fluids, resins, silicone gels or silicon glue. Silicones can be found in a different Silicones can acquire many forms from liquids to solids that allow engineers, inventors, and companies to use them as a key component in various industrial applications. It is their versatile quality that makes silicones an essential ingredient in products that make our lives better, whether as rubbers, fluids, resins, silicone gels or silicon glue. Silicones can be found in a different number of applications starting from computers and engineered spacecraft, shampoo to baking </a:t>
            </a:r>
            <a:r>
              <a:rPr lang="en-US" b="0" i="0" dirty="0" err="1">
                <a:solidFill>
                  <a:srgbClr val="002060"/>
                </a:solidFill>
                <a:effectLst/>
                <a:latin typeface="Roboto" panose="02000000000000000000" pitchFamily="2" charset="0"/>
              </a:rPr>
              <a:t>moulds</a:t>
            </a:r>
            <a:r>
              <a:rPr lang="en-US" b="0" i="0" dirty="0">
                <a:solidFill>
                  <a:srgbClr val="002060"/>
                </a:solidFill>
                <a:effectLst/>
                <a:latin typeface="Roboto" panose="02000000000000000000" pitchFamily="2" charset="0"/>
              </a:rPr>
              <a:t>. Silicones can also be consumed in </a:t>
            </a:r>
            <a:r>
              <a:rPr lang="en-US" b="0" i="0" u="none" strike="noStrike" dirty="0">
                <a:solidFill>
                  <a:srgbClr val="002060"/>
                </a:solidFill>
                <a:effectLst/>
                <a:latin typeface="Roboto" panose="02000000000000000000" pitchFamily="2" charset="0"/>
                <a:hlinkClick r:id="rId2">
                  <a:extLst>
                    <a:ext uri="{A12FA001-AC4F-418D-AE19-62706E023703}">
                      <ahyp:hlinkClr xmlns:ahyp="http://schemas.microsoft.com/office/drawing/2018/hyperlinkcolor" val="tx"/>
                    </a:ext>
                  </a:extLst>
                </a:hlinkClick>
              </a:rPr>
              <a:t>renewable energy</a:t>
            </a:r>
            <a:r>
              <a:rPr lang="en-US" b="0" i="0" dirty="0">
                <a:solidFill>
                  <a:srgbClr val="002060"/>
                </a:solidFill>
                <a:effectLst/>
                <a:latin typeface="Roboto" panose="02000000000000000000" pitchFamily="2" charset="0"/>
              </a:rPr>
              <a:t> starting from wind turbines to solar panels rely on silicone </a:t>
            </a:r>
            <a:r>
              <a:rPr lang="en-US" b="0" i="0" dirty="0" err="1">
                <a:solidFill>
                  <a:srgbClr val="002060"/>
                </a:solidFill>
                <a:effectLst/>
                <a:latin typeface="Roboto" panose="02000000000000000000" pitchFamily="2" charset="0"/>
              </a:rPr>
              <a:t>technology.number</a:t>
            </a:r>
            <a:r>
              <a:rPr lang="en-US" b="0" i="0" dirty="0">
                <a:solidFill>
                  <a:srgbClr val="002060"/>
                </a:solidFill>
                <a:effectLst/>
                <a:latin typeface="Roboto" panose="02000000000000000000" pitchFamily="2" charset="0"/>
              </a:rPr>
              <a:t> of applications starting from computers and engineered spacecraft, shampoo to baking </a:t>
            </a:r>
            <a:r>
              <a:rPr lang="en-US" b="0" i="0" dirty="0" err="1">
                <a:solidFill>
                  <a:srgbClr val="002060"/>
                </a:solidFill>
                <a:effectLst/>
                <a:latin typeface="Roboto" panose="02000000000000000000" pitchFamily="2" charset="0"/>
              </a:rPr>
              <a:t>moulds</a:t>
            </a:r>
            <a:r>
              <a:rPr lang="en-US" b="0" i="0" dirty="0">
                <a:solidFill>
                  <a:srgbClr val="002060"/>
                </a:solidFill>
                <a:effectLst/>
                <a:latin typeface="Roboto" panose="02000000000000000000" pitchFamily="2" charset="0"/>
              </a:rPr>
              <a:t>. Silicones can also be consumed in </a:t>
            </a:r>
            <a:r>
              <a:rPr lang="en-US" b="0" i="0" u="none" strike="noStrike" dirty="0">
                <a:solidFill>
                  <a:srgbClr val="002060"/>
                </a:solidFill>
                <a:effectLst/>
                <a:latin typeface="Roboto" panose="02000000000000000000" pitchFamily="2" charset="0"/>
                <a:hlinkClick r:id="rId2">
                  <a:extLst>
                    <a:ext uri="{A12FA001-AC4F-418D-AE19-62706E023703}">
                      <ahyp:hlinkClr xmlns:ahyp="http://schemas.microsoft.com/office/drawing/2018/hyperlinkcolor" val="tx"/>
                    </a:ext>
                  </a:extLst>
                </a:hlinkClick>
              </a:rPr>
              <a:t>renewable energy</a:t>
            </a:r>
            <a:r>
              <a:rPr lang="en-US" b="0" i="0" dirty="0">
                <a:solidFill>
                  <a:srgbClr val="002060"/>
                </a:solidFill>
                <a:effectLst/>
                <a:latin typeface="Roboto" panose="02000000000000000000" pitchFamily="2" charset="0"/>
              </a:rPr>
              <a:t> starting from wind turbines to solar panels rely on silicone technology</a:t>
            </a:r>
            <a:r>
              <a:rPr lang="en-US" b="0" i="0" dirty="0">
                <a:solidFill>
                  <a:srgbClr val="333333"/>
                </a:solidFill>
                <a:effectLst/>
                <a:latin typeface="Roboto" panose="02000000000000000000" pitchFamily="2" charset="0"/>
              </a:rPr>
              <a:t>.</a:t>
            </a:r>
            <a:endParaRPr lang="en-IN" dirty="0"/>
          </a:p>
        </p:txBody>
      </p:sp>
    </p:spTree>
    <p:extLst>
      <p:ext uri="{BB962C8B-B14F-4D97-AF65-F5344CB8AC3E}">
        <p14:creationId xmlns:p14="http://schemas.microsoft.com/office/powerpoint/2010/main" val="198526763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TotalTime>
  <Words>540</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Roboto</vt:lpstr>
      <vt:lpstr>Trebuchet MS</vt:lpstr>
      <vt:lpstr>Wingdings 3</vt:lpstr>
      <vt:lpstr>Facet</vt:lpstr>
      <vt:lpstr>INTRODUCTION OF SILICONES</vt:lpstr>
      <vt:lpstr>SILICONES</vt:lpstr>
      <vt:lpstr>Properties of silicones</vt:lpstr>
      <vt:lpstr>Preparation of silicones</vt:lpstr>
      <vt:lpstr>Applications of silicones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OF DIBORANE</dc:title>
  <dc:creator>SYSTEM3</dc:creator>
  <cp:lastModifiedBy>SYSTEM3</cp:lastModifiedBy>
  <cp:revision>4</cp:revision>
  <dcterms:created xsi:type="dcterms:W3CDTF">2023-04-11T09:52:59Z</dcterms:created>
  <dcterms:modified xsi:type="dcterms:W3CDTF">2023-04-15T07:15:12Z</dcterms:modified>
</cp:coreProperties>
</file>